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6"/>
  </p:notesMasterIdLst>
  <p:sldIdLst>
    <p:sldId id="256" r:id="rId2"/>
    <p:sldId id="266" r:id="rId3"/>
    <p:sldId id="269" r:id="rId4"/>
    <p:sldId id="257" r:id="rId5"/>
    <p:sldId id="258" r:id="rId6"/>
    <p:sldId id="261" r:id="rId7"/>
    <p:sldId id="259" r:id="rId8"/>
    <p:sldId id="260" r:id="rId9"/>
    <p:sldId id="265" r:id="rId10"/>
    <p:sldId id="262" r:id="rId11"/>
    <p:sldId id="263" r:id="rId12"/>
    <p:sldId id="264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81C5ECE4-9DC0-4DF0-81DB-320BD8956C12}">
          <p14:sldIdLst>
            <p14:sldId id="256"/>
            <p14:sldId id="266"/>
            <p14:sldId id="269"/>
            <p14:sldId id="257"/>
            <p14:sldId id="258"/>
            <p14:sldId id="261"/>
            <p14:sldId id="259"/>
            <p14:sldId id="260"/>
            <p14:sldId id="265"/>
            <p14:sldId id="262"/>
            <p14:sldId id="263"/>
            <p14:sldId id="264"/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DDB21-7938-4CAC-B52F-2D7AB3CC32CF}" type="datetimeFigureOut">
              <a:rPr lang="en-US" smtClean="0"/>
              <a:t>1/27/2021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92DEEF-EA24-4F6C-B025-87B7BE2975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254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2DEEF-EA24-4F6C-B025-87B7BE2975A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639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2DEEF-EA24-4F6C-B025-87B7BE2975A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212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03FF-63AA-4B31-9490-C59541A2E6A7}" type="datetimeFigureOut">
              <a:rPr lang="en-US" smtClean="0"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06C2-D51F-4409-808B-91A9B6E7BC0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03FF-63AA-4B31-9490-C59541A2E6A7}" type="datetimeFigureOut">
              <a:rPr lang="en-US" smtClean="0"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06C2-D51F-4409-808B-91A9B6E7BC0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03FF-63AA-4B31-9490-C59541A2E6A7}" type="datetimeFigureOut">
              <a:rPr lang="en-US" smtClean="0"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06C2-D51F-4409-808B-91A9B6E7BC0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03FF-63AA-4B31-9490-C59541A2E6A7}" type="datetimeFigureOut">
              <a:rPr lang="en-US" smtClean="0"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06C2-D51F-4409-808B-91A9B6E7BC0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03FF-63AA-4B31-9490-C59541A2E6A7}" type="datetimeFigureOut">
              <a:rPr lang="en-US" smtClean="0"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06C2-D51F-4409-808B-91A9B6E7BC0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03FF-63AA-4B31-9490-C59541A2E6A7}" type="datetimeFigureOut">
              <a:rPr lang="en-US" smtClean="0"/>
              <a:t>1/27/2021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06C2-D51F-4409-808B-91A9B6E7BC0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03FF-63AA-4B31-9490-C59541A2E6A7}" type="datetimeFigureOut">
              <a:rPr lang="en-US" smtClean="0"/>
              <a:t>1/27/2021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06C2-D51F-4409-808B-91A9B6E7BC0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03FF-63AA-4B31-9490-C59541A2E6A7}" type="datetimeFigureOut">
              <a:rPr lang="en-US" smtClean="0"/>
              <a:t>1/27/2021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06C2-D51F-4409-808B-91A9B6E7BC0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03FF-63AA-4B31-9490-C59541A2E6A7}" type="datetimeFigureOut">
              <a:rPr lang="en-US" smtClean="0"/>
              <a:t>1/27/2021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06C2-D51F-4409-808B-91A9B6E7BC0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03FF-63AA-4B31-9490-C59541A2E6A7}" type="datetimeFigureOut">
              <a:rPr lang="en-US" smtClean="0"/>
              <a:t>1/27/2021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06C2-D51F-4409-808B-91A9B6E7BC0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03FF-63AA-4B31-9490-C59541A2E6A7}" type="datetimeFigureOut">
              <a:rPr lang="en-US" smtClean="0"/>
              <a:t>1/27/2021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8006C2-D51F-4409-808B-91A9B6E7BC0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58006C2-D51F-4409-808B-91A9B6E7BC0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D6B03FF-63AA-4B31-9490-C59541A2E6A7}" type="datetimeFigureOut">
              <a:rPr lang="en-US" smtClean="0"/>
              <a:t>1/27/2021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nlibow@yonkerspublicschools.org" TargetMode="External"/><Relationship Id="rId2" Type="http://schemas.openxmlformats.org/officeDocument/2006/relationships/hyperlink" Target="mailto:mhaviland@yonkerspublicschools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tewes@yonkerspublicschools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848600" cy="3733800"/>
          </a:xfrm>
        </p:spPr>
        <p:txBody>
          <a:bodyPr>
            <a:noAutofit/>
          </a:bodyPr>
          <a:lstStyle/>
          <a:p>
            <a:r>
              <a:rPr lang="en-US" sz="4000" dirty="0">
                <a:latin typeface="Lucida Bright" panose="02040602050505020304" pitchFamily="18" charset="0"/>
              </a:rPr>
              <a:t>Let’s Read Together!</a:t>
            </a:r>
            <a:br>
              <a:rPr lang="en-US" sz="4000" dirty="0">
                <a:latin typeface="Lucida Bright" panose="02040602050505020304" pitchFamily="18" charset="0"/>
              </a:rPr>
            </a:br>
            <a:r>
              <a:rPr lang="en-US" sz="4000" dirty="0">
                <a:latin typeface="Lucida Bright" panose="02040602050505020304" pitchFamily="18" charset="0"/>
              </a:rPr>
              <a:t>Making the Most of Reading to and with Your Child</a:t>
            </a:r>
            <a:br>
              <a:rPr lang="en-US" sz="4000" dirty="0">
                <a:latin typeface="Lucida Bright" panose="02040602050505020304" pitchFamily="18" charset="0"/>
              </a:rPr>
            </a:br>
            <a:br>
              <a:rPr lang="en-US" sz="4000" dirty="0">
                <a:latin typeface="Lucida Bright" panose="02040602050505020304" pitchFamily="18" charset="0"/>
              </a:rPr>
            </a:br>
            <a:r>
              <a:rPr lang="en-US" sz="4000" dirty="0">
                <a:latin typeface="Lucida Bright" panose="02040602050505020304" pitchFamily="18" charset="0"/>
              </a:rPr>
              <a:t>Welcome Parents!</a:t>
            </a:r>
            <a:br>
              <a:rPr lang="en-US" sz="4000" dirty="0">
                <a:latin typeface="Lucida Bright" panose="02040602050505020304" pitchFamily="18" charset="0"/>
              </a:rPr>
            </a:br>
            <a:endParaRPr lang="en-US" sz="4000" dirty="0">
              <a:latin typeface="Lucida Bright" panose="020406020505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45" y="4572000"/>
            <a:ext cx="6324600" cy="5334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003366"/>
                </a:solidFill>
                <a:latin typeface="Lucida Bright" panose="02040602050505020304" pitchFamily="18" charset="0"/>
              </a:rPr>
              <a:t>Wednesday, January 27, 2021</a:t>
            </a:r>
          </a:p>
          <a:p>
            <a:endParaRPr lang="en-US" sz="4800" dirty="0">
              <a:solidFill>
                <a:srgbClr val="003366"/>
              </a:solidFill>
              <a:latin typeface="Lucida Bright" panose="02040602050505020304" pitchFamily="18" charset="0"/>
            </a:endParaRPr>
          </a:p>
          <a:p>
            <a:endParaRPr lang="en-US" sz="4800" dirty="0">
              <a:solidFill>
                <a:schemeClr val="bg1"/>
              </a:solidFill>
              <a:latin typeface="Lucida Bright" panose="020406020505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906C3E-1EEF-4169-A618-CBB616736789}"/>
              </a:ext>
            </a:extLst>
          </p:cNvPr>
          <p:cNvSpPr txBox="1"/>
          <p:nvPr/>
        </p:nvSpPr>
        <p:spPr>
          <a:xfrm>
            <a:off x="4631871" y="5953780"/>
            <a:ext cx="4572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Presentation developed by Anita </a:t>
            </a:r>
            <a:r>
              <a:rPr lang="en-US" sz="1400" dirty="0" err="1"/>
              <a:t>Tewes</a:t>
            </a:r>
            <a:endParaRPr lang="en-US" sz="1400" dirty="0"/>
          </a:p>
          <a:p>
            <a:r>
              <a:rPr lang="en-US" sz="1400" dirty="0"/>
              <a:t>Reading Teacher, Family School 32 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45029544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>
                <a:latin typeface="Lucida Bright" panose="02040602050505020304" pitchFamily="18" charset="0"/>
              </a:rPr>
              <a:t>You Can Help!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2800" dirty="0">
                <a:latin typeface="Lucida Bright" panose="02040602050505020304" pitchFamily="18" charset="0"/>
              </a:rPr>
              <a:t>Reading aloud to your child helps him/her acquire the reading skills needed to begin reading and become a successful reader.</a:t>
            </a:r>
          </a:p>
          <a:p>
            <a:pPr marL="777240" lvl="2" indent="0">
              <a:buNone/>
            </a:pPr>
            <a:endParaRPr lang="en-US" sz="4000" dirty="0">
              <a:latin typeface="Lucida Bright" panose="02040602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226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Model Good Reading Behaviors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7924800" cy="4495800"/>
          </a:xfrm>
        </p:spPr>
        <p:txBody>
          <a:bodyPr>
            <a:normAutofit fontScale="85000" lnSpcReduction="20000"/>
          </a:bodyPr>
          <a:lstStyle/>
          <a:p>
            <a:pPr marL="411480" lvl="1" indent="0">
              <a:buNone/>
            </a:pPr>
            <a:endParaRPr lang="en-US" sz="2400" dirty="0">
              <a:latin typeface="Lucida Bright" panose="02040602050505020304" pitchFamily="18" charset="0"/>
            </a:endParaRPr>
          </a:p>
          <a:p>
            <a:pPr marL="411480" lvl="1" indent="0">
              <a:buNone/>
            </a:pPr>
            <a:r>
              <a:rPr lang="en-US" sz="2400" dirty="0">
                <a:latin typeface="Lucida Bright" panose="02040602050505020304" pitchFamily="18" charset="0"/>
              </a:rPr>
              <a:t>Show and talk about the covers of the book (front/back).</a:t>
            </a:r>
          </a:p>
          <a:p>
            <a:pPr lvl="1"/>
            <a:endParaRPr lang="en-US" sz="2400" dirty="0">
              <a:latin typeface="Lucida Bright" panose="02040602050505020304" pitchFamily="18" charset="0"/>
            </a:endParaRPr>
          </a:p>
          <a:p>
            <a:pPr marL="411480" lvl="1" indent="0">
              <a:buNone/>
            </a:pPr>
            <a:r>
              <a:rPr lang="en-US" sz="2400" dirty="0">
                <a:latin typeface="Lucida Bright" panose="02040602050505020304" pitchFamily="18" charset="0"/>
              </a:rPr>
              <a:t>Point to the title and read it, telling your child that this is the title of the book-ask your child to then read it with you.</a:t>
            </a:r>
          </a:p>
          <a:p>
            <a:pPr marL="411480" lvl="1" indent="0">
              <a:buNone/>
            </a:pPr>
            <a:endParaRPr lang="en-US" sz="2400" dirty="0">
              <a:latin typeface="Lucida Bright" panose="02040602050505020304" pitchFamily="18" charset="0"/>
            </a:endParaRPr>
          </a:p>
          <a:p>
            <a:pPr marL="411480" lvl="1" indent="0">
              <a:buNone/>
            </a:pPr>
            <a:r>
              <a:rPr lang="en-US" sz="2400" dirty="0">
                <a:latin typeface="Lucida Bright" panose="02040602050505020304" pitchFamily="18" charset="0"/>
              </a:rPr>
              <a:t>Have your child help you turn the pages.</a:t>
            </a:r>
          </a:p>
          <a:p>
            <a:pPr lvl="1"/>
            <a:endParaRPr lang="en-US" sz="2400" dirty="0">
              <a:latin typeface="Lucida Bright" panose="02040602050505020304" pitchFamily="18" charset="0"/>
            </a:endParaRPr>
          </a:p>
          <a:p>
            <a:pPr marL="411480" lvl="1" indent="0">
              <a:buNone/>
            </a:pPr>
            <a:r>
              <a:rPr lang="en-US" sz="2400" dirty="0">
                <a:latin typeface="Lucida Bright" panose="02040602050505020304" pitchFamily="18" charset="0"/>
              </a:rPr>
              <a:t>Point</a:t>
            </a:r>
            <a:r>
              <a:rPr lang="en-US" dirty="0">
                <a:latin typeface="Lucida Bright" panose="02040602050505020304" pitchFamily="18" charset="0"/>
              </a:rPr>
              <a:t> </a:t>
            </a:r>
            <a:r>
              <a:rPr lang="en-US" sz="2400" dirty="0">
                <a:latin typeface="Lucida Bright" panose="02040602050505020304" pitchFamily="18" charset="0"/>
              </a:rPr>
              <a:t>to the words as you read (one-to-one correspondence).</a:t>
            </a:r>
          </a:p>
          <a:p>
            <a:pPr lvl="1"/>
            <a:endParaRPr lang="en-US" sz="2400" dirty="0">
              <a:latin typeface="Lucida Bright" panose="02040602050505020304" pitchFamily="18" charset="0"/>
            </a:endParaRPr>
          </a:p>
          <a:p>
            <a:pPr marL="411480" lvl="1" indent="0">
              <a:buNone/>
            </a:pPr>
            <a:r>
              <a:rPr lang="en-US" sz="2400" dirty="0">
                <a:latin typeface="Lucida Bright" panose="02040602050505020304" pitchFamily="18" charset="0"/>
              </a:rPr>
              <a:t>Continue pointing as you move from one line of text to the next, so your child can see the return-sweep (where to go when you get to the end of the line).</a:t>
            </a:r>
          </a:p>
          <a:p>
            <a:pPr marL="777240" lvl="2" indent="0">
              <a:buNone/>
            </a:pPr>
            <a:endParaRPr lang="en-US" sz="2400" dirty="0">
              <a:latin typeface="Lucida Bright" panose="02040602050505020304" pitchFamily="18" charset="0"/>
            </a:endParaRP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100023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+mj-lt"/>
              </a:rPr>
              <a:t>(These behaviors help children develop an awareness of Print Concepts)</a:t>
            </a:r>
          </a:p>
        </p:txBody>
      </p:sp>
    </p:spTree>
    <p:extLst>
      <p:ext uri="{BB962C8B-B14F-4D97-AF65-F5344CB8AC3E}">
        <p14:creationId xmlns:p14="http://schemas.microsoft.com/office/powerpoint/2010/main" val="2492991304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" y="762000"/>
            <a:ext cx="7772400" cy="5562600"/>
          </a:xfrm>
        </p:spPr>
        <p:txBody>
          <a:bodyPr>
            <a:normAutofit fontScale="92500" lnSpcReduction="10000"/>
          </a:bodyPr>
          <a:lstStyle/>
          <a:p>
            <a:pPr marL="411480" lvl="1" indent="0">
              <a:buNone/>
            </a:pPr>
            <a:r>
              <a:rPr lang="en-US" sz="2400" dirty="0">
                <a:latin typeface="Lucida Bright" panose="02040602050505020304" pitchFamily="18" charset="0"/>
              </a:rPr>
              <a:t>   Read with expression</a:t>
            </a:r>
          </a:p>
          <a:p>
            <a:pPr marL="777240" lvl="2" indent="0">
              <a:buNone/>
            </a:pPr>
            <a:r>
              <a:rPr lang="en-US" sz="2200" dirty="0">
                <a:latin typeface="Lucida Bright" panose="02040602050505020304" pitchFamily="18" charset="0"/>
              </a:rPr>
              <a:t>   Change your voice based on the character who is speaking in the book.</a:t>
            </a:r>
          </a:p>
          <a:p>
            <a:pPr marL="777240" lvl="2" indent="0">
              <a:buNone/>
            </a:pPr>
            <a:r>
              <a:rPr lang="en-US" sz="2200" dirty="0">
                <a:latin typeface="Lucida Bright" panose="02040602050505020304" pitchFamily="18" charset="0"/>
              </a:rPr>
              <a:t>   Change your voice based on the punctuation  (exclamation point, question mark, dash, etc.).</a:t>
            </a:r>
          </a:p>
          <a:p>
            <a:pPr marL="777240" lvl="2" indent="0">
              <a:buNone/>
            </a:pPr>
            <a:endParaRPr lang="en-US" sz="2200" dirty="0">
              <a:latin typeface="Lucida Bright" panose="02040602050505020304" pitchFamily="18" charset="0"/>
            </a:endParaRPr>
          </a:p>
          <a:p>
            <a:pPr marL="777240" lvl="2" indent="0">
              <a:buNone/>
            </a:pPr>
            <a:r>
              <a:rPr lang="en-US" sz="2400" dirty="0">
                <a:latin typeface="Lucida Bright" panose="02040602050505020304" pitchFamily="18" charset="0"/>
              </a:rPr>
              <a:t>Don’t read too fast</a:t>
            </a:r>
          </a:p>
          <a:p>
            <a:pPr marL="777240" lvl="2" indent="0">
              <a:buNone/>
            </a:pPr>
            <a:r>
              <a:rPr lang="en-US" sz="2200" dirty="0">
                <a:latin typeface="Lucida Bright" panose="02040602050505020304" pitchFamily="18" charset="0"/>
              </a:rPr>
              <a:t>   Read at a slow-enough pace to allow your child to create a mental picture of what is happening.</a:t>
            </a:r>
          </a:p>
          <a:p>
            <a:pPr marL="777240" lvl="2" indent="0">
              <a:buNone/>
            </a:pPr>
            <a:endParaRPr lang="en-US" sz="2200" dirty="0">
              <a:latin typeface="Lucida Bright" panose="02040602050505020304" pitchFamily="18" charset="0"/>
            </a:endParaRPr>
          </a:p>
          <a:p>
            <a:pPr marL="777240" lvl="2" indent="0">
              <a:buNone/>
            </a:pPr>
            <a:r>
              <a:rPr lang="en-US" sz="2400" dirty="0">
                <a:latin typeface="Lucida Bright" panose="02040602050505020304" pitchFamily="18" charset="0"/>
              </a:rPr>
              <a:t>Talk about the pictures</a:t>
            </a:r>
          </a:p>
          <a:p>
            <a:pPr marL="777240" lvl="2" indent="0">
              <a:buNone/>
            </a:pPr>
            <a:r>
              <a:rPr lang="en-US" sz="2200" dirty="0">
                <a:latin typeface="Lucida Bright" panose="02040602050505020304" pitchFamily="18" charset="0"/>
              </a:rPr>
              <a:t>	   (Where is the elephant? What color is the dog? Let’s count the apples!)</a:t>
            </a:r>
          </a:p>
          <a:p>
            <a:pPr marL="777240" lvl="2" indent="0">
              <a:buNone/>
            </a:pPr>
            <a:endParaRPr lang="en-US" sz="2200" dirty="0">
              <a:latin typeface="Lucida Bright" panose="02040602050505020304" pitchFamily="18" charset="0"/>
            </a:endParaRPr>
          </a:p>
          <a:p>
            <a:pPr marL="777240" lvl="2" indent="0">
              <a:buNone/>
            </a:pPr>
            <a:r>
              <a:rPr lang="en-US" sz="2400" dirty="0">
                <a:latin typeface="Lucida Bright" panose="02040602050505020304" pitchFamily="18" charset="0"/>
              </a:rPr>
              <a:t>Be patient with questions-young children have many questions!</a:t>
            </a:r>
          </a:p>
          <a:p>
            <a:pPr marL="777240" lvl="2" indent="0">
              <a:buNone/>
            </a:pPr>
            <a:endParaRPr lang="en-US" sz="2200" dirty="0">
              <a:latin typeface="Lucida Bright" panose="02040602050505020304" pitchFamily="18" charset="0"/>
            </a:endParaRPr>
          </a:p>
          <a:p>
            <a:pPr marL="777240" lvl="2" indent="0">
              <a:buNone/>
            </a:pPr>
            <a:endParaRPr lang="en-US" sz="2200" dirty="0">
              <a:latin typeface="Lucida Bright" panose="02040602050505020304" pitchFamily="18" charset="0"/>
            </a:endParaRPr>
          </a:p>
          <a:p>
            <a:pPr marL="777240" lvl="2" indent="0">
              <a:buNone/>
            </a:pPr>
            <a:endParaRPr lang="en-US" sz="2200" dirty="0">
              <a:latin typeface="Lucida Bright" panose="02040602050505020304" pitchFamily="18" charset="0"/>
            </a:endParaRPr>
          </a:p>
          <a:p>
            <a:pPr marL="777240" lvl="2" indent="0">
              <a:buNone/>
            </a:pPr>
            <a:endParaRPr lang="en-US" sz="2400" dirty="0">
              <a:latin typeface="Lucida Bright" panose="02040602050505020304" pitchFamily="18" charset="0"/>
            </a:endParaRPr>
          </a:p>
          <a:p>
            <a:pPr marL="777240" lvl="2" indent="0">
              <a:buNone/>
            </a:pPr>
            <a:endParaRPr lang="en-US" sz="2400" dirty="0">
              <a:latin typeface="Lucida Bright" panose="02040602050505020304" pitchFamily="18" charset="0"/>
            </a:endParaRPr>
          </a:p>
          <a:p>
            <a:pPr lvl="2"/>
            <a:endParaRPr lang="en-US" sz="2400" dirty="0">
              <a:latin typeface="Lucida Bright" panose="02040602050505020304" pitchFamily="18" charset="0"/>
            </a:endParaRP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53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/>
              <a:t>Make Read Aloud Time Special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sz="2800" dirty="0">
                <a:latin typeface="Lucida Bright" panose="02040602050505020304" pitchFamily="18" charset="0"/>
              </a:rPr>
              <a:t>Find a comfortable spot and sit with your child on your lap or next to you.</a:t>
            </a:r>
          </a:p>
          <a:p>
            <a:pPr marL="114300" indent="0">
              <a:buNone/>
            </a:pPr>
            <a:endParaRPr lang="en-US" sz="2800" dirty="0">
              <a:latin typeface="Lucida Bright" panose="02040602050505020304" pitchFamily="18" charset="0"/>
            </a:endParaRPr>
          </a:p>
          <a:p>
            <a:pPr marL="114300" indent="0">
              <a:buNone/>
            </a:pPr>
            <a:r>
              <a:rPr lang="en-US" sz="2800" dirty="0">
                <a:latin typeface="Lucida Bright" panose="02040602050505020304" pitchFamily="18" charset="0"/>
              </a:rPr>
              <a:t>Have the child choose the book.</a:t>
            </a:r>
          </a:p>
          <a:p>
            <a:pPr marL="114300" indent="0">
              <a:buNone/>
            </a:pPr>
            <a:endParaRPr lang="en-US" sz="2800" dirty="0">
              <a:latin typeface="Lucida Bright" panose="02040602050505020304" pitchFamily="18" charset="0"/>
            </a:endParaRPr>
          </a:p>
          <a:p>
            <a:pPr marL="114300" indent="0">
              <a:buNone/>
            </a:pPr>
            <a:r>
              <a:rPr lang="en-US" sz="2800" dirty="0">
                <a:latin typeface="Lucida Bright" panose="02040602050505020304" pitchFamily="18" charset="0"/>
              </a:rPr>
              <a:t>Reading just before bed is a nice way to relax your child.</a:t>
            </a:r>
          </a:p>
          <a:p>
            <a:pPr marL="114300" indent="0">
              <a:buNone/>
            </a:pPr>
            <a:endParaRPr lang="en-US" sz="2800" dirty="0">
              <a:latin typeface="Lucida Bright" panose="02040602050505020304" pitchFamily="18" charset="0"/>
            </a:endParaRPr>
          </a:p>
          <a:p>
            <a:pPr marL="114300" indent="0">
              <a:buNone/>
            </a:pPr>
            <a:r>
              <a:rPr lang="en-US" sz="2800" dirty="0">
                <a:latin typeface="Lucida Bright" panose="02040602050505020304" pitchFamily="18" charset="0"/>
              </a:rPr>
              <a:t>Try to make this time a ritual…your child will remember it always!</a:t>
            </a:r>
          </a:p>
          <a:p>
            <a:pPr marL="114300" indent="0">
              <a:buNone/>
            </a:pPr>
            <a:endParaRPr lang="en-US" sz="2800" dirty="0">
              <a:latin typeface="Lucida Bright" panose="02040602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417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78486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dirty="0">
                <a:latin typeface="Lucida Bright" panose="02040602050505020304" pitchFamily="18" charset="0"/>
              </a:rPr>
              <a:t>Please type your feedback in the chat, or send an email to one of us with your thoughts/comments/questions.</a:t>
            </a:r>
          </a:p>
          <a:p>
            <a:pPr marL="114300" indent="0">
              <a:buNone/>
            </a:pPr>
            <a:endParaRPr lang="en-US" sz="2800" dirty="0">
              <a:latin typeface="Lucida Bright" panose="02040602050505020304" pitchFamily="18" charset="0"/>
            </a:endParaRPr>
          </a:p>
          <a:p>
            <a:pPr marL="114300" indent="0">
              <a:buNone/>
            </a:pPr>
            <a:r>
              <a:rPr lang="en-US" sz="2800" dirty="0">
                <a:latin typeface="Lucida Bright" panose="02040602050505020304" pitchFamily="18" charset="0"/>
              </a:rPr>
              <a:t>Thank you!</a:t>
            </a:r>
          </a:p>
          <a:p>
            <a:pPr marL="114300" indent="0">
              <a:buNone/>
            </a:pPr>
            <a:endParaRPr lang="en-US" sz="2800" dirty="0">
              <a:latin typeface="Lucida Bright" panose="02040602050505020304" pitchFamily="18" charset="0"/>
            </a:endParaRPr>
          </a:p>
          <a:p>
            <a:r>
              <a:rPr lang="en-US" dirty="0">
                <a:latin typeface="Lucida Bright" panose="02040602050505020304" pitchFamily="18" charset="0"/>
              </a:rPr>
              <a:t>Mary </a:t>
            </a:r>
            <a:r>
              <a:rPr lang="en-US" dirty="0" err="1">
                <a:latin typeface="Lucida Bright" panose="02040602050505020304" pitchFamily="18" charset="0"/>
              </a:rPr>
              <a:t>Haviland:</a:t>
            </a:r>
            <a:r>
              <a:rPr lang="en-US" dirty="0" err="1">
                <a:latin typeface="Lucida Bright" panose="02040602050505020304" pitchFamily="18" charset="0"/>
                <a:hlinkClick r:id="rId2"/>
              </a:rPr>
              <a:t>mhaviland@yonkerspublicschools.org</a:t>
            </a:r>
            <a:endParaRPr lang="en-US" dirty="0">
              <a:latin typeface="Lucida Bright" panose="02040602050505020304" pitchFamily="18" charset="0"/>
            </a:endParaRPr>
          </a:p>
          <a:p>
            <a:r>
              <a:rPr lang="en-US" dirty="0">
                <a:latin typeface="Lucida Bright" panose="02040602050505020304" pitchFamily="18" charset="0"/>
              </a:rPr>
              <a:t>Nancy </a:t>
            </a:r>
            <a:r>
              <a:rPr lang="en-US" dirty="0" err="1">
                <a:latin typeface="Lucida Bright" panose="02040602050505020304" pitchFamily="18" charset="0"/>
              </a:rPr>
              <a:t>Libow</a:t>
            </a:r>
            <a:r>
              <a:rPr lang="en-US" dirty="0">
                <a:latin typeface="Lucida Bright" panose="02040602050505020304" pitchFamily="18" charset="0"/>
              </a:rPr>
              <a:t>: </a:t>
            </a:r>
            <a:r>
              <a:rPr lang="en-US" dirty="0">
                <a:latin typeface="Lucida Bright" panose="02040602050505020304" pitchFamily="18" charset="0"/>
                <a:hlinkClick r:id="rId3"/>
              </a:rPr>
              <a:t>nlibow@yonkerspublicschools.org</a:t>
            </a:r>
            <a:endParaRPr lang="en-US" dirty="0">
              <a:latin typeface="Lucida Bright" panose="02040602050505020304" pitchFamily="18" charset="0"/>
            </a:endParaRPr>
          </a:p>
          <a:p>
            <a:r>
              <a:rPr lang="en-US" dirty="0">
                <a:latin typeface="Lucida Bright" panose="02040602050505020304" pitchFamily="18" charset="0"/>
              </a:rPr>
              <a:t>Anita </a:t>
            </a:r>
            <a:r>
              <a:rPr lang="en-US" dirty="0" err="1">
                <a:latin typeface="Lucida Bright" panose="02040602050505020304" pitchFamily="18" charset="0"/>
              </a:rPr>
              <a:t>Tewes</a:t>
            </a:r>
            <a:r>
              <a:rPr lang="en-US" dirty="0">
                <a:latin typeface="Lucida Bright" panose="02040602050505020304" pitchFamily="18" charset="0"/>
              </a:rPr>
              <a:t>: </a:t>
            </a:r>
            <a:r>
              <a:rPr lang="en-US" dirty="0">
                <a:latin typeface="Lucida Bright" panose="02040602050505020304" pitchFamily="18" charset="0"/>
                <a:hlinkClick r:id="rId4"/>
              </a:rPr>
              <a:t>atewes@yonkerspublicschools.org</a:t>
            </a:r>
            <a:endParaRPr lang="en-US" dirty="0">
              <a:latin typeface="Lucida Bright" panose="02040602050505020304" pitchFamily="18" charset="0"/>
            </a:endParaRPr>
          </a:p>
          <a:p>
            <a:endParaRPr lang="en-US" dirty="0">
              <a:latin typeface="Lucida Bright" panose="02040602050505020304" pitchFamily="18" charset="0"/>
            </a:endParaRPr>
          </a:p>
          <a:p>
            <a:pPr marL="1051560" lvl="3" indent="0">
              <a:buNone/>
            </a:pPr>
            <a:endParaRPr lang="en-US" sz="2200" dirty="0">
              <a:latin typeface="Lucida Bright" panose="02040602050505020304" pitchFamily="18" charset="0"/>
            </a:endParaRPr>
          </a:p>
          <a:p>
            <a:pPr lvl="3"/>
            <a:endParaRPr lang="en-US" sz="2200" dirty="0">
              <a:latin typeface="Lucida Bright" panose="02040602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899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447800"/>
            <a:ext cx="7620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76200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b="1" dirty="0">
                <a:latin typeface="Lucida Bright" panose="02040602050505020304" pitchFamily="18" charset="0"/>
              </a:rPr>
              <a:t>“The single most important activity for building the knowledge required for eventual success in reading is </a:t>
            </a:r>
            <a:r>
              <a:rPr lang="en-US" sz="2800" b="1" i="1" dirty="0">
                <a:latin typeface="Lucida Bright" panose="02040602050505020304" pitchFamily="18" charset="0"/>
              </a:rPr>
              <a:t>reading aloud</a:t>
            </a:r>
            <a:r>
              <a:rPr lang="en-US" sz="2800" b="1" dirty="0">
                <a:latin typeface="Lucida Bright" panose="02040602050505020304" pitchFamily="18" charset="0"/>
              </a:rPr>
              <a:t> to children.”</a:t>
            </a:r>
          </a:p>
          <a:p>
            <a:pPr marL="114300" indent="0">
              <a:buNone/>
            </a:pPr>
            <a:r>
              <a:rPr lang="en-US" sz="2800" b="1" i="1" dirty="0">
                <a:latin typeface="Lucida Bright" panose="02040602050505020304" pitchFamily="18" charset="0"/>
              </a:rPr>
              <a:t>                           </a:t>
            </a:r>
            <a:r>
              <a:rPr lang="en-US" sz="2000" b="1" i="1" dirty="0">
                <a:latin typeface="Lucida Bright" panose="02040602050505020304" pitchFamily="18" charset="0"/>
              </a:rPr>
              <a:t>The Wall Street Journal, 1987</a:t>
            </a:r>
          </a:p>
        </p:txBody>
      </p:sp>
    </p:spTree>
    <p:extLst>
      <p:ext uri="{BB962C8B-B14F-4D97-AF65-F5344CB8AC3E}">
        <p14:creationId xmlns:p14="http://schemas.microsoft.com/office/powerpoint/2010/main" val="268457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958E4-4325-4895-9033-39396B55C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0A19E-F694-4DA9-95DF-06218D309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+mj-lt"/>
              </a:rPr>
              <a:t>Welcome/Introductions</a:t>
            </a:r>
          </a:p>
          <a:p>
            <a:pPr marL="114300" indent="0">
              <a:buNone/>
            </a:pPr>
            <a:endParaRPr lang="en-US" sz="2400" dirty="0">
              <a:latin typeface="+mj-lt"/>
            </a:endParaRPr>
          </a:p>
          <a:p>
            <a:r>
              <a:rPr lang="en-US" sz="2400" dirty="0"/>
              <a:t>Read Aloud: </a:t>
            </a:r>
            <a:r>
              <a:rPr lang="en-US" sz="2400" i="1" dirty="0"/>
              <a:t>The Reading Mother </a:t>
            </a:r>
            <a:r>
              <a:rPr lang="en-US" sz="2400" dirty="0"/>
              <a:t>by Strickland </a:t>
            </a:r>
            <a:r>
              <a:rPr lang="en-US" sz="2400" dirty="0" err="1"/>
              <a:t>Gillilan</a:t>
            </a:r>
            <a:endParaRPr lang="en-US" sz="2400" dirty="0"/>
          </a:p>
          <a:p>
            <a:pPr marL="114300" indent="0">
              <a:buNone/>
            </a:pPr>
            <a:endParaRPr lang="en-US" sz="2400" dirty="0"/>
          </a:p>
          <a:p>
            <a:r>
              <a:rPr lang="en-US" sz="2400" dirty="0"/>
              <a:t>Academic benefits of reading aloud</a:t>
            </a:r>
          </a:p>
          <a:p>
            <a:pPr marL="114300" indent="0">
              <a:buNone/>
            </a:pPr>
            <a:endParaRPr lang="en-US" sz="2400" dirty="0"/>
          </a:p>
          <a:p>
            <a:r>
              <a:rPr lang="en-US" sz="2400" dirty="0"/>
              <a:t>How to maximize learning through read </a:t>
            </a:r>
            <a:r>
              <a:rPr lang="en-US" sz="2400" dirty="0" err="1"/>
              <a:t>alouds</a:t>
            </a:r>
            <a:endParaRPr lang="en-US" sz="2400" dirty="0"/>
          </a:p>
          <a:p>
            <a:pPr marL="114300" indent="0">
              <a:buNone/>
            </a:pPr>
            <a:endParaRPr lang="en-US" sz="2400" dirty="0"/>
          </a:p>
          <a:p>
            <a:r>
              <a:rPr lang="en-US" sz="2400" dirty="0"/>
              <a:t>Questions/Comments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400" dirty="0"/>
          </a:p>
          <a:p>
            <a:endParaRPr lang="en-US" sz="28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756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1143000"/>
          </a:xfrm>
        </p:spPr>
        <p:txBody>
          <a:bodyPr/>
          <a:lstStyle/>
          <a:p>
            <a:pPr algn="ctr"/>
            <a:r>
              <a:rPr lang="en-US" dirty="0">
                <a:latin typeface="Lucida Bright" panose="02040602050505020304" pitchFamily="18" charset="0"/>
              </a:rPr>
              <a:t>Why Read Aloud?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162800" cy="4953000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en-US" sz="2800" dirty="0">
                <a:latin typeface="Lucida Bright" panose="02040602050505020304" pitchFamily="18" charset="0"/>
              </a:rPr>
              <a:t>Reading aloud…</a:t>
            </a:r>
          </a:p>
          <a:p>
            <a:pPr marL="114300" indent="0">
              <a:buNone/>
            </a:pPr>
            <a:endParaRPr lang="en-US" sz="2800" dirty="0">
              <a:latin typeface="Lucida Bright" panose="020406020505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Lucida Bright" panose="02040602050505020304" pitchFamily="18" charset="0"/>
              </a:rPr>
              <a:t>Develops a positive attitude toward reading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>
              <a:latin typeface="Lucida Bright" panose="020406020505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Lucida Bright" panose="02040602050505020304" pitchFamily="18" charset="0"/>
              </a:rPr>
              <a:t>Encourages a life-long habit of reading for pleasure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>
              <a:latin typeface="Lucida Bright" panose="020406020505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Lucida Bright" panose="02040602050505020304" pitchFamily="18" charset="0"/>
              </a:rPr>
              <a:t>Develops the imagination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>
              <a:latin typeface="Lucida Bright" panose="020406020505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Lucida Bright" panose="02040602050505020304" pitchFamily="18" charset="0"/>
              </a:rPr>
              <a:t>Improves children’s listening comprehension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>
              <a:latin typeface="Lucida Bright" panose="020406020505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Lucida Bright" panose="02040602050505020304" pitchFamily="18" charset="0"/>
              </a:rPr>
              <a:t>Strengthens children’s reading, writing, and speaking skills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>
              <a:latin typeface="Lucida Bright" panose="020406020505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Lucida Bright" panose="02040602050505020304" pitchFamily="18" charset="0"/>
              </a:rPr>
              <a:t>Exposes children to rich vocabulary and new information about the world around them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>
              <a:latin typeface="Lucida Bright" panose="020406020505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Lucida Bright" panose="02040602050505020304" pitchFamily="18" charset="0"/>
              </a:rPr>
              <a:t>Provides a model for proper grammar and the nuances of language</a:t>
            </a:r>
          </a:p>
          <a:p>
            <a:pPr marL="114300" indent="0">
              <a:buNone/>
            </a:pPr>
            <a:r>
              <a:rPr lang="en-US" sz="2000" dirty="0"/>
              <a:t>			</a:t>
            </a:r>
          </a:p>
          <a:p>
            <a:pPr marL="114300" indent="0">
              <a:buNone/>
            </a:pPr>
            <a:endParaRPr lang="en-US" sz="1600" dirty="0"/>
          </a:p>
          <a:p>
            <a:pPr marL="114300" indent="0">
              <a:buNone/>
            </a:pPr>
            <a:endParaRPr lang="en-US" sz="2000" dirty="0">
              <a:latin typeface="Lucida Bright" panose="02040602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81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7620000" cy="1143000"/>
          </a:xfrm>
        </p:spPr>
        <p:txBody>
          <a:bodyPr/>
          <a:lstStyle/>
          <a:p>
            <a:pPr algn="ctr"/>
            <a:r>
              <a:rPr lang="en-US" sz="4000" dirty="0"/>
              <a:t>Foundational Reading Skills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7010400" cy="3733800"/>
          </a:xfrm>
        </p:spPr>
        <p:txBody>
          <a:bodyPr>
            <a:normAutofit fontScale="85000" lnSpcReduction="10000"/>
          </a:bodyPr>
          <a:lstStyle/>
          <a:p>
            <a:pPr marL="114300" indent="0">
              <a:buNone/>
            </a:pPr>
            <a:endParaRPr lang="en-US" sz="2800" dirty="0">
              <a:latin typeface="Lucida Bright" panose="020406020505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Lucida Bright" panose="02040602050505020304" pitchFamily="18" charset="0"/>
              </a:rPr>
              <a:t>There are many skills a child needs to acquire in order to begin reading.</a:t>
            </a:r>
          </a:p>
          <a:p>
            <a:pPr marL="114300" indent="0">
              <a:buNone/>
            </a:pPr>
            <a:endParaRPr lang="en-US" sz="2800" dirty="0">
              <a:latin typeface="Lucida Bright" panose="020406020505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Lucida Bright" panose="02040602050505020304" pitchFamily="18" charset="0"/>
              </a:rPr>
              <a:t>Keep in mind, many of these foundational reading skills are developmental, which means that acquiring these skills is a process-it does not happen all at once!</a:t>
            </a:r>
          </a:p>
          <a:p>
            <a:pPr marL="114300" indent="0">
              <a:buNone/>
            </a:pPr>
            <a:endParaRPr lang="en-US" sz="1500" dirty="0"/>
          </a:p>
          <a:p>
            <a:pPr marL="114300" indent="0">
              <a:buNone/>
            </a:pPr>
            <a:endParaRPr lang="en-US" sz="1500" dirty="0"/>
          </a:p>
          <a:p>
            <a:pPr marL="114300" indent="0">
              <a:buNone/>
            </a:pPr>
            <a:r>
              <a:rPr lang="en-US" sz="1500" dirty="0"/>
              <a:t>				 </a:t>
            </a:r>
            <a:endParaRPr lang="en-US" sz="1500" dirty="0">
              <a:latin typeface="Lucida Bright" panose="020406020505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2800" dirty="0">
              <a:latin typeface="Lucida Bright" panose="02040602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260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Lucida Bright" panose="02040602050505020304" pitchFamily="18" charset="0"/>
              </a:rPr>
              <a:t>Print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sz="2800" dirty="0">
                <a:latin typeface="Lucida Bright" panose="02040602050505020304" pitchFamily="18" charset="0"/>
              </a:rPr>
              <a:t>Parts of a book (cover: front/back, title)</a:t>
            </a:r>
          </a:p>
          <a:p>
            <a:pPr lvl="1"/>
            <a:r>
              <a:rPr lang="en-US" sz="2800" dirty="0">
                <a:latin typeface="Lucida Bright" panose="02040602050505020304" pitchFamily="18" charset="0"/>
              </a:rPr>
              <a:t>Turning pages </a:t>
            </a:r>
          </a:p>
          <a:p>
            <a:pPr lvl="1"/>
            <a:r>
              <a:rPr lang="en-US" sz="2800" dirty="0">
                <a:latin typeface="Lucida Bright" panose="02040602050505020304" pitchFamily="18" charset="0"/>
              </a:rPr>
              <a:t>Reading from left to right</a:t>
            </a:r>
          </a:p>
          <a:p>
            <a:pPr lvl="1"/>
            <a:r>
              <a:rPr lang="en-US" sz="2800" dirty="0">
                <a:latin typeface="Lucida Bright" panose="02040602050505020304" pitchFamily="18" charset="0"/>
              </a:rPr>
              <a:t>Return-sweep</a:t>
            </a:r>
          </a:p>
          <a:p>
            <a:pPr lvl="1"/>
            <a:r>
              <a:rPr lang="en-US" sz="2800" dirty="0">
                <a:latin typeface="Lucida Bright" panose="02040602050505020304" pitchFamily="18" charset="0"/>
              </a:rPr>
              <a:t>One-to-one correspondence</a:t>
            </a:r>
          </a:p>
          <a:p>
            <a:pPr lvl="1"/>
            <a:r>
              <a:rPr lang="en-US" sz="2800" dirty="0">
                <a:latin typeface="Lucida Bright" panose="02040602050505020304" pitchFamily="18" charset="0"/>
              </a:rPr>
              <a:t>Understanding the difference between a letter, a word and a sentence.</a:t>
            </a:r>
          </a:p>
          <a:p>
            <a:pPr lvl="1"/>
            <a:endParaRPr lang="en-US" sz="2800" dirty="0">
              <a:latin typeface="Lucida Bright" panose="02040602050505020304" pitchFamily="18" charset="0"/>
            </a:endParaRPr>
          </a:p>
          <a:p>
            <a:pPr marL="411480" lvl="1" indent="0">
              <a:buNone/>
            </a:pPr>
            <a:endParaRPr lang="en-US" sz="2800" dirty="0">
              <a:latin typeface="Lucida Bright" panose="02040602050505020304" pitchFamily="18" charset="0"/>
            </a:endParaRPr>
          </a:p>
          <a:p>
            <a:pPr marL="411480" lvl="1" indent="0">
              <a:buNone/>
            </a:pPr>
            <a:r>
              <a:rPr lang="en-US" sz="28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10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620000" cy="1143000"/>
          </a:xfrm>
        </p:spPr>
        <p:txBody>
          <a:bodyPr/>
          <a:lstStyle/>
          <a:p>
            <a:r>
              <a:rPr lang="en-US" sz="4000" dirty="0">
                <a:latin typeface="Lucida Bright" panose="02040602050505020304" pitchFamily="18" charset="0"/>
              </a:rPr>
              <a:t>Phonemic Awareness </a:t>
            </a:r>
            <a:r>
              <a:rPr lang="en-US" sz="2800" dirty="0">
                <a:latin typeface="Lucida Bright" panose="02040602050505020304" pitchFamily="18" charset="0"/>
              </a:rPr>
              <a:t>is</a:t>
            </a:r>
            <a:r>
              <a:rPr lang="en-US" sz="4400" dirty="0">
                <a:latin typeface="Lucida Bright" panose="02040602050505020304" pitchFamily="18" charset="0"/>
              </a:rPr>
              <a:t> </a:t>
            </a:r>
            <a:r>
              <a:rPr lang="en-US" sz="2800" dirty="0">
                <a:latin typeface="Lucida Bright" panose="02040602050505020304" pitchFamily="18" charset="0"/>
              </a:rPr>
              <a:t>the awareness that speech is composed of a sequence of sounds, or phonemes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90800"/>
            <a:ext cx="7620000" cy="4038600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dirty="0">
                <a:latin typeface="Lucida Bright" panose="02040602050505020304" pitchFamily="18" charset="0"/>
              </a:rPr>
              <a:t> To demonstrate this awareness, children must be able to manipulate sounds orally through:</a:t>
            </a:r>
          </a:p>
          <a:p>
            <a:pPr lvl="1"/>
            <a:r>
              <a:rPr lang="en-US" dirty="0">
                <a:latin typeface="Lucida Bright" panose="02040602050505020304" pitchFamily="18" charset="0"/>
              </a:rPr>
              <a:t>Blending</a:t>
            </a:r>
          </a:p>
          <a:p>
            <a:pPr lvl="1"/>
            <a:r>
              <a:rPr lang="en-US" dirty="0">
                <a:latin typeface="Lucida Bright" panose="02040602050505020304" pitchFamily="18" charset="0"/>
              </a:rPr>
              <a:t>Segmentation</a:t>
            </a:r>
          </a:p>
          <a:p>
            <a:pPr lvl="1"/>
            <a:r>
              <a:rPr lang="en-US" dirty="0">
                <a:latin typeface="Lucida Bright" panose="02040602050505020304" pitchFamily="18" charset="0"/>
              </a:rPr>
              <a:t>Syllabication</a:t>
            </a:r>
          </a:p>
          <a:p>
            <a:pPr lvl="1"/>
            <a:r>
              <a:rPr lang="en-US" dirty="0">
                <a:latin typeface="Lucida Bright" panose="02040602050505020304" pitchFamily="18" charset="0"/>
              </a:rPr>
              <a:t>Adding, subtracting, substituting sounds in words</a:t>
            </a:r>
          </a:p>
          <a:p>
            <a:pPr marL="411480" lvl="1" indent="0" algn="ctr">
              <a:buNone/>
            </a:pPr>
            <a:endParaRPr lang="en-US" dirty="0">
              <a:latin typeface="Lucida Bright" panose="02040602050505020304" pitchFamily="18" charset="0"/>
            </a:endParaRPr>
          </a:p>
          <a:p>
            <a:pPr marL="411480" lvl="1" indent="0" algn="ctr">
              <a:buNone/>
            </a:pPr>
            <a:r>
              <a:rPr lang="en-US" dirty="0">
                <a:latin typeface="Lucida Bright" panose="02040602050505020304" pitchFamily="18" charset="0"/>
              </a:rPr>
              <a:t>AND</a:t>
            </a:r>
          </a:p>
          <a:p>
            <a:pPr marL="411480" lvl="1" indent="0">
              <a:buNone/>
            </a:pPr>
            <a:r>
              <a:rPr lang="en-US" dirty="0">
                <a:latin typeface="Lucida Bright" panose="02040602050505020304" pitchFamily="18" charset="0"/>
              </a:rPr>
              <a:t>Identify and recognize:</a:t>
            </a:r>
          </a:p>
          <a:p>
            <a:pPr lvl="1"/>
            <a:r>
              <a:rPr lang="en-US" dirty="0">
                <a:latin typeface="Lucida Bright" panose="02040602050505020304" pitchFamily="18" charset="0"/>
              </a:rPr>
              <a:t>Beginning sounds </a:t>
            </a:r>
          </a:p>
          <a:p>
            <a:pPr lvl="1"/>
            <a:r>
              <a:rPr lang="en-US" dirty="0">
                <a:latin typeface="Lucida Bright" panose="02040602050505020304" pitchFamily="18" charset="0"/>
              </a:rPr>
              <a:t>Middle sounds </a:t>
            </a:r>
          </a:p>
          <a:p>
            <a:pPr lvl="1"/>
            <a:r>
              <a:rPr lang="en-US" dirty="0">
                <a:latin typeface="Lucida Bright" panose="02040602050505020304" pitchFamily="18" charset="0"/>
              </a:rPr>
              <a:t>Ending sounds </a:t>
            </a:r>
          </a:p>
          <a:p>
            <a:pPr lvl="1"/>
            <a:r>
              <a:rPr lang="en-US" dirty="0">
                <a:latin typeface="Lucida Bright" panose="02040602050505020304" pitchFamily="18" charset="0"/>
              </a:rPr>
              <a:t>Rhyming words</a:t>
            </a:r>
          </a:p>
        </p:txBody>
      </p:sp>
    </p:spTree>
    <p:extLst>
      <p:ext uri="{BB962C8B-B14F-4D97-AF65-F5344CB8AC3E}">
        <p14:creationId xmlns:p14="http://schemas.microsoft.com/office/powerpoint/2010/main" val="1018603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7620000" cy="1143000"/>
          </a:xfrm>
        </p:spPr>
        <p:txBody>
          <a:bodyPr/>
          <a:lstStyle/>
          <a:p>
            <a:r>
              <a:rPr lang="en-US" sz="4000" dirty="0">
                <a:latin typeface="Lucida Bright" panose="02040602050505020304" pitchFamily="18" charset="0"/>
              </a:rPr>
              <a:t>Phonics</a:t>
            </a:r>
            <a:r>
              <a:rPr lang="en-US" dirty="0">
                <a:latin typeface="Lucida Bright" panose="02040602050505020304" pitchFamily="18" charset="0"/>
              </a:rPr>
              <a:t> </a:t>
            </a:r>
            <a:r>
              <a:rPr lang="en-US" sz="2800" dirty="0">
                <a:latin typeface="Lucida Bright" panose="02040602050505020304" pitchFamily="18" charset="0"/>
              </a:rPr>
              <a:t>refers to the sound/symbol relationships that help children sound out, or decode words</a:t>
            </a:r>
            <a:br>
              <a:rPr lang="en-US" sz="2800" dirty="0">
                <a:latin typeface="Lucida Bright" panose="02040602050505020304" pitchFamily="18" charset="0"/>
              </a:rPr>
            </a:br>
            <a:endParaRPr lang="en-US" sz="2800" dirty="0">
              <a:latin typeface="Lucida Bright" panose="02040602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7620000" cy="37338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Lucida Bright" panose="02040602050505020304" pitchFamily="18" charset="0"/>
              </a:rPr>
              <a:t>Letter-sounds</a:t>
            </a:r>
          </a:p>
          <a:p>
            <a:pPr lvl="1"/>
            <a:r>
              <a:rPr lang="en-US" sz="2400" dirty="0">
                <a:latin typeface="Lucida Bright" panose="02040602050505020304" pitchFamily="18" charset="0"/>
              </a:rPr>
              <a:t>Consonants</a:t>
            </a:r>
          </a:p>
          <a:p>
            <a:pPr lvl="1"/>
            <a:r>
              <a:rPr lang="en-US" sz="2400" dirty="0">
                <a:latin typeface="Lucida Bright" panose="02040602050505020304" pitchFamily="18" charset="0"/>
              </a:rPr>
              <a:t>Vowels: short and long</a:t>
            </a:r>
          </a:p>
          <a:p>
            <a:pPr lvl="1"/>
            <a:r>
              <a:rPr lang="en-US" sz="2400" dirty="0">
                <a:latin typeface="Lucida Bright" panose="02040602050505020304" pitchFamily="18" charset="0"/>
              </a:rPr>
              <a:t>Consonant blends </a:t>
            </a:r>
            <a:r>
              <a:rPr lang="en-US" sz="2400" i="1" dirty="0">
                <a:latin typeface="Lucida Bright" panose="02040602050505020304" pitchFamily="18" charset="0"/>
              </a:rPr>
              <a:t>example:</a:t>
            </a:r>
            <a:r>
              <a:rPr lang="en-US" sz="2400" dirty="0">
                <a:latin typeface="Lucida Bright" panose="02040602050505020304" pitchFamily="18" charset="0"/>
              </a:rPr>
              <a:t> </a:t>
            </a:r>
            <a:r>
              <a:rPr lang="en-US" sz="2400" i="1" dirty="0">
                <a:latin typeface="Lucida Bright" panose="02040602050505020304" pitchFamily="18" charset="0"/>
              </a:rPr>
              <a:t>pl-</a:t>
            </a:r>
          </a:p>
          <a:p>
            <a:pPr lvl="1"/>
            <a:r>
              <a:rPr lang="en-US" sz="2400" dirty="0">
                <a:latin typeface="Lucida Bright" panose="02040602050505020304" pitchFamily="18" charset="0"/>
              </a:rPr>
              <a:t>Consonant digraphs </a:t>
            </a:r>
            <a:r>
              <a:rPr lang="en-US" sz="2400" i="1" dirty="0">
                <a:latin typeface="Lucida Bright" panose="02040602050505020304" pitchFamily="18" charset="0"/>
              </a:rPr>
              <a:t>example:</a:t>
            </a:r>
            <a:r>
              <a:rPr lang="en-US" sz="2400" dirty="0">
                <a:latin typeface="Lucida Bright" panose="02040602050505020304" pitchFamily="18" charset="0"/>
              </a:rPr>
              <a:t> </a:t>
            </a:r>
            <a:r>
              <a:rPr lang="en-US" sz="2400" i="1" dirty="0">
                <a:latin typeface="Lucida Bright" panose="02040602050505020304" pitchFamily="18" charset="0"/>
              </a:rPr>
              <a:t>sh</a:t>
            </a:r>
          </a:p>
          <a:p>
            <a:pPr marL="411480" lvl="1" indent="0">
              <a:buNone/>
            </a:pPr>
            <a:endParaRPr lang="en-US" sz="2400" dirty="0">
              <a:latin typeface="Lucida Bright" panose="02040602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022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/>
              <a:t>Sight Words </a:t>
            </a:r>
            <a:r>
              <a:rPr lang="en-US" sz="3600" dirty="0"/>
              <a:t>(High Frequency Words)</a:t>
            </a:r>
            <a:r>
              <a:rPr lang="en-US" sz="4400" dirty="0"/>
              <a:t> </a:t>
            </a:r>
            <a:r>
              <a:rPr lang="en-US" sz="3600" dirty="0"/>
              <a:t>are the most common words in English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sz="2400" dirty="0">
                <a:latin typeface="Lucida Bright" panose="02040602050505020304" pitchFamily="18" charset="0"/>
              </a:rPr>
              <a:t>Sight words are ranked by frequency.</a:t>
            </a:r>
          </a:p>
          <a:p>
            <a:pPr marL="114300" indent="0">
              <a:buNone/>
            </a:pPr>
            <a:endParaRPr lang="en-US" sz="2400" dirty="0">
              <a:latin typeface="Lucida Bright" panose="02040602050505020304" pitchFamily="18" charset="0"/>
            </a:endParaRPr>
          </a:p>
          <a:p>
            <a:pPr marL="114300" indent="0">
              <a:buNone/>
            </a:pPr>
            <a:r>
              <a:rPr lang="en-US" sz="2400" dirty="0">
                <a:latin typeface="Lucida Bright" panose="02040602050505020304" pitchFamily="18" charset="0"/>
              </a:rPr>
              <a:t>The first 25 sight words make up about 33% of all written material.</a:t>
            </a:r>
          </a:p>
          <a:p>
            <a:pPr marL="114300" indent="0">
              <a:buNone/>
            </a:pPr>
            <a:endParaRPr lang="en-US" sz="2400" dirty="0">
              <a:latin typeface="Lucida Bright" panose="02040602050505020304" pitchFamily="18" charset="0"/>
            </a:endParaRPr>
          </a:p>
          <a:p>
            <a:pPr marL="114300" indent="0">
              <a:buNone/>
            </a:pPr>
            <a:r>
              <a:rPr lang="en-US" sz="2400" dirty="0">
                <a:latin typeface="Lucida Bright" panose="02040602050505020304" pitchFamily="18" charset="0"/>
              </a:rPr>
              <a:t>The first 100 sight words make up about 50% of all written material.</a:t>
            </a:r>
          </a:p>
          <a:p>
            <a:pPr marL="114300" indent="0">
              <a:buNone/>
            </a:pPr>
            <a:endParaRPr lang="en-US" sz="2400" dirty="0">
              <a:latin typeface="Lucida Bright" panose="02040602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338491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492</TotalTime>
  <Words>740</Words>
  <Application>Microsoft Office PowerPoint</Application>
  <PresentationFormat>On-screen Show (4:3)</PresentationFormat>
  <Paragraphs>135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</vt:lpstr>
      <vt:lpstr>Lucida Bright</vt:lpstr>
      <vt:lpstr>Wingdings</vt:lpstr>
      <vt:lpstr>Adjacency</vt:lpstr>
      <vt:lpstr>Let’s Read Together! Making the Most of Reading to and with Your Child  Welcome Parents! </vt:lpstr>
      <vt:lpstr>PowerPoint Presentation</vt:lpstr>
      <vt:lpstr>Agenda</vt:lpstr>
      <vt:lpstr>Why Read Aloud?</vt:lpstr>
      <vt:lpstr>Foundational Reading Skills </vt:lpstr>
      <vt:lpstr>Print Concepts</vt:lpstr>
      <vt:lpstr>Phonemic Awareness is the awareness that speech is composed of a sequence of sounds, or phonemes</vt:lpstr>
      <vt:lpstr>Phonics refers to the sound/symbol relationships that help children sound out, or decode words </vt:lpstr>
      <vt:lpstr>Sight Words (High Frequency Words) are the most common words in English</vt:lpstr>
      <vt:lpstr>You Can Help!</vt:lpstr>
      <vt:lpstr>Model Good Reading Behaviors </vt:lpstr>
      <vt:lpstr>PowerPoint Presentation</vt:lpstr>
      <vt:lpstr>Make Read Aloud Time Special</vt:lpstr>
      <vt:lpstr>Thank you!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Read Alouds:  Making the Most of Reading to Your Child  Welcome Parents!</dc:title>
  <dc:creator>TEWES, ANITA</dc:creator>
  <cp:lastModifiedBy>TEWES, ANITA</cp:lastModifiedBy>
  <cp:revision>54</cp:revision>
  <dcterms:created xsi:type="dcterms:W3CDTF">2016-02-25T20:36:36Z</dcterms:created>
  <dcterms:modified xsi:type="dcterms:W3CDTF">2021-01-27T19:55:08Z</dcterms:modified>
</cp:coreProperties>
</file>